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embeddedFontLst>
    <p:embeddedFont>
      <p:font typeface="Montserrat" panose="00000500000000000000" pitchFamily="2" charset="-52"/>
      <p:regular r:id="rId17"/>
      <p:bold r:id="rId18"/>
      <p:italic r:id="rId19"/>
      <p:boldItalic r:id="rId20"/>
    </p:embeddedFont>
    <p:embeddedFont>
      <p:font typeface="Roboto" panose="02000000000000000000" pitchFamily="2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117">
          <p15:clr>
            <a:srgbClr val="A4A3A4"/>
          </p15:clr>
        </p15:guide>
        <p15:guide id="2" orient="horz" pos="1638">
          <p15:clr>
            <a:srgbClr val="A4A3A4"/>
          </p15:clr>
        </p15:guide>
        <p15:guide id="3" orient="horz" pos="2659">
          <p15:clr>
            <a:srgbClr val="A4A3A4"/>
          </p15:clr>
        </p15:guide>
        <p15:guide id="4" orient="horz" pos="3181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igWx8amp2TZZrCS5sJ7a/icWfCm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654" y="150"/>
      </p:cViewPr>
      <p:guideLst>
        <p:guide orient="horz" pos="1117"/>
        <p:guide orient="horz" pos="1638"/>
        <p:guide orient="horz" pos="2659"/>
        <p:guide orient="horz" pos="3181"/>
        <p:guide orient="horz" pos="370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7" name="Google Shape;23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2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3" name="Google Shape;73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ECT" type="tx">
  <p:cSld name="TITLE_AND_BOD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2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5" name="Google Shape;65;p2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2.com/products/ispring-learn/reviews#review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948123" y="5041107"/>
            <a:ext cx="439248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Name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Job position</a:t>
            </a:r>
            <a:endParaRPr/>
          </a:p>
        </p:txBody>
      </p:sp>
      <p:sp>
        <p:nvSpPr>
          <p:cNvPr id="93" name="Google Shape;93;p1"/>
          <p:cNvSpPr txBox="1"/>
          <p:nvPr/>
        </p:nvSpPr>
        <p:spPr>
          <a:xfrm>
            <a:off x="967173" y="523441"/>
            <a:ext cx="64634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[Your company logo]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941773" y="3304529"/>
            <a:ext cx="6182927" cy="1588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Online Training Project</a:t>
            </a:r>
            <a:endParaRPr sz="5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0"/>
          <p:cNvSpPr txBox="1"/>
          <p:nvPr/>
        </p:nvSpPr>
        <p:spPr>
          <a:xfrm>
            <a:off x="7495584" y="2120367"/>
            <a:ext cx="3083517" cy="513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cloud-based training platform for creating, delivering, and evaluating training programs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10"/>
          <p:cNvSpPr txBox="1">
            <a:spLocks noGrp="1"/>
          </p:cNvSpPr>
          <p:nvPr>
            <p:ph type="title"/>
          </p:nvPr>
        </p:nvSpPr>
        <p:spPr>
          <a:xfrm>
            <a:off x="952501" y="451194"/>
            <a:ext cx="6419850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</a:pPr>
            <a:r>
              <a:rPr lang="en-US" sz="2800" b="1">
                <a:latin typeface="Montserrat"/>
                <a:ea typeface="Montserrat"/>
                <a:cs typeface="Montserrat"/>
                <a:sym typeface="Montserrat"/>
              </a:rPr>
              <a:t>A unique solution that powers the entire training cycle</a:t>
            </a:r>
            <a:endParaRPr sz="2800"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1" name="Google Shape;241;p10"/>
          <p:cNvSpPr/>
          <p:nvPr/>
        </p:nvSpPr>
        <p:spPr>
          <a:xfrm>
            <a:off x="1069179" y="136571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53DD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2" name="Google Shape;242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529" y="1737572"/>
            <a:ext cx="1585121" cy="229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10"/>
          <p:cNvPicPr preferRelativeResize="0"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522736" y="1737572"/>
            <a:ext cx="1428806" cy="241798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10"/>
          <p:cNvSpPr txBox="1"/>
          <p:nvPr/>
        </p:nvSpPr>
        <p:spPr>
          <a:xfrm>
            <a:off x="1018379" y="2120367"/>
            <a:ext cx="3835991" cy="733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 all-in-one PPT-based authoring toolkit for creating interactive online courses, quizzes, training videos,    role-plays, and more – with ease. No tech skills required.</a:t>
            </a:r>
            <a:endParaRPr/>
          </a:p>
        </p:txBody>
      </p:sp>
      <p:pic>
        <p:nvPicPr>
          <p:cNvPr id="245" name="Google Shape;245;p1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00887" y="3200526"/>
            <a:ext cx="5507544" cy="3210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10"/>
          <p:cNvPicPr preferRelativeResize="0"/>
          <p:nvPr/>
        </p:nvPicPr>
        <p:blipFill>
          <a:blip r:embed="rId8"/>
          <a:srcRect/>
          <a:stretch/>
        </p:blipFill>
        <p:spPr>
          <a:xfrm>
            <a:off x="6206881" y="3200525"/>
            <a:ext cx="5411813" cy="3345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1"/>
          <p:cNvSpPr/>
          <p:nvPr/>
        </p:nvSpPr>
        <p:spPr>
          <a:xfrm>
            <a:off x="1098551" y="2874964"/>
            <a:ext cx="7924799" cy="1076325"/>
          </a:xfrm>
          <a:prstGeom prst="roundRect">
            <a:avLst>
              <a:gd name="adj" fmla="val 783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11"/>
          <p:cNvSpPr/>
          <p:nvPr/>
        </p:nvSpPr>
        <p:spPr>
          <a:xfrm>
            <a:off x="1060451" y="1609725"/>
            <a:ext cx="7924799" cy="1076325"/>
          </a:xfrm>
          <a:prstGeom prst="roundRect">
            <a:avLst>
              <a:gd name="adj" fmla="val 783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11"/>
          <p:cNvSpPr txBox="1"/>
          <p:nvPr/>
        </p:nvSpPr>
        <p:spPr>
          <a:xfrm>
            <a:off x="1264441" y="1849856"/>
            <a:ext cx="90003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now spend $__/year to train one employee.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With iSpring LMS, we’ll spend $__/year to train one employee.</a:t>
            </a:r>
            <a:endParaRPr/>
          </a:p>
        </p:txBody>
      </p:sp>
      <p:sp>
        <p:nvSpPr>
          <p:cNvPr id="254" name="Google Shape;254;p11"/>
          <p:cNvSpPr txBox="1">
            <a:spLocks noGrp="1"/>
          </p:cNvSpPr>
          <p:nvPr>
            <p:ph type="title"/>
          </p:nvPr>
        </p:nvSpPr>
        <p:spPr>
          <a:xfrm>
            <a:off x="952500" y="444844"/>
            <a:ext cx="10439399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</a:pPr>
            <a:r>
              <a:rPr lang="en-US" sz="2800" b="1">
                <a:latin typeface="Montserrat"/>
                <a:ea typeface="Montserrat"/>
                <a:cs typeface="Montserrat"/>
                <a:sym typeface="Montserrat"/>
              </a:rPr>
              <a:t>The economics of the project</a:t>
            </a:r>
            <a:endParaRPr sz="2800"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5" name="Google Shape;255;p11"/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53DD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11"/>
          <p:cNvSpPr txBox="1"/>
          <p:nvPr/>
        </p:nvSpPr>
        <p:spPr>
          <a:xfrm>
            <a:off x="1264440" y="3115095"/>
            <a:ext cx="90003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now spend $__/year to train one partner.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With iSpring LMS, we’ll spend $__/year to train one partner.</a:t>
            </a:r>
            <a:endParaRPr/>
          </a:p>
        </p:txBody>
      </p:sp>
      <p:sp>
        <p:nvSpPr>
          <p:cNvPr id="257" name="Google Shape;257;p11"/>
          <p:cNvSpPr/>
          <p:nvPr/>
        </p:nvSpPr>
        <p:spPr>
          <a:xfrm>
            <a:off x="1098551" y="4140203"/>
            <a:ext cx="7924799" cy="1076325"/>
          </a:xfrm>
          <a:prstGeom prst="roundRect">
            <a:avLst>
              <a:gd name="adj" fmla="val 783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11"/>
          <p:cNvSpPr txBox="1"/>
          <p:nvPr/>
        </p:nvSpPr>
        <p:spPr>
          <a:xfrm>
            <a:off x="1264440" y="4380334"/>
            <a:ext cx="9000441" cy="596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 profit from training employees is $__, __%.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 profit from training partners is $__, __%.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2"/>
          <p:cNvSpPr/>
          <p:nvPr/>
        </p:nvSpPr>
        <p:spPr>
          <a:xfrm>
            <a:off x="1098551" y="4140203"/>
            <a:ext cx="10083799" cy="1076325"/>
          </a:xfrm>
          <a:prstGeom prst="roundRect">
            <a:avLst>
              <a:gd name="adj" fmla="val 783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12"/>
          <p:cNvSpPr txBox="1">
            <a:spLocks noGrp="1"/>
          </p:cNvSpPr>
          <p:nvPr>
            <p:ph type="title"/>
          </p:nvPr>
        </p:nvSpPr>
        <p:spPr>
          <a:xfrm>
            <a:off x="952500" y="444844"/>
            <a:ext cx="10439399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</a:pPr>
            <a:r>
              <a:rPr lang="en-US" sz="2800" b="1">
                <a:latin typeface="Montserrat"/>
                <a:ea typeface="Montserrat"/>
                <a:cs typeface="Montserrat"/>
                <a:sym typeface="Montserrat"/>
              </a:rPr>
              <a:t>Conclusion</a:t>
            </a:r>
            <a:endParaRPr sz="2800"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5" name="Google Shape;265;p12"/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53DD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12"/>
          <p:cNvSpPr/>
          <p:nvPr/>
        </p:nvSpPr>
        <p:spPr>
          <a:xfrm>
            <a:off x="1098551" y="2874964"/>
            <a:ext cx="10083799" cy="1076325"/>
          </a:xfrm>
          <a:prstGeom prst="roundRect">
            <a:avLst>
              <a:gd name="adj" fmla="val 783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12"/>
          <p:cNvSpPr/>
          <p:nvPr/>
        </p:nvSpPr>
        <p:spPr>
          <a:xfrm>
            <a:off x="1060451" y="1609725"/>
            <a:ext cx="10083799" cy="1076325"/>
          </a:xfrm>
          <a:prstGeom prst="roundRect">
            <a:avLst>
              <a:gd name="adj" fmla="val 783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12"/>
          <p:cNvSpPr txBox="1"/>
          <p:nvPr/>
        </p:nvSpPr>
        <p:spPr>
          <a:xfrm>
            <a:off x="1206896" y="1711282"/>
            <a:ext cx="342900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3DD0"/>
              </a:buClr>
              <a:buSzPts val="4800"/>
              <a:buFont typeface="Montserrat"/>
              <a:buNone/>
            </a:pPr>
            <a:r>
              <a:rPr lang="en-US" sz="4800" b="1">
                <a:solidFill>
                  <a:srgbClr val="153DD0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 sz="4800" b="1">
              <a:solidFill>
                <a:srgbClr val="153DD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9" name="Google Shape;269;p12"/>
          <p:cNvSpPr txBox="1"/>
          <p:nvPr/>
        </p:nvSpPr>
        <p:spPr>
          <a:xfrm>
            <a:off x="1206896" y="2992395"/>
            <a:ext cx="342900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3DD0"/>
              </a:buClr>
              <a:buSzPts val="4800"/>
              <a:buFont typeface="Montserrat"/>
              <a:buNone/>
            </a:pPr>
            <a:r>
              <a:rPr lang="en-US" sz="4800" b="1">
                <a:solidFill>
                  <a:srgbClr val="153DD0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sz="4800" b="1">
              <a:solidFill>
                <a:srgbClr val="153DD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0" name="Google Shape;270;p12"/>
          <p:cNvSpPr txBox="1"/>
          <p:nvPr/>
        </p:nvSpPr>
        <p:spPr>
          <a:xfrm>
            <a:off x="1206896" y="4273508"/>
            <a:ext cx="342900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3DD0"/>
              </a:buClr>
              <a:buSzPts val="4800"/>
              <a:buFont typeface="Montserrat"/>
              <a:buNone/>
            </a:pPr>
            <a:r>
              <a:rPr lang="en-US" sz="4800" b="1">
                <a:solidFill>
                  <a:srgbClr val="153DD0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sz="4800" b="1">
              <a:solidFill>
                <a:srgbClr val="153DD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1" name="Google Shape;271;p12"/>
          <p:cNvSpPr txBox="1"/>
          <p:nvPr/>
        </p:nvSpPr>
        <p:spPr>
          <a:xfrm>
            <a:off x="1753391" y="1849856"/>
            <a:ext cx="8419309" cy="596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iSpring’s compound solution enables us to launch effective online training quickly and easily, and streamline the training of employees and partners.</a:t>
            </a:r>
            <a:endParaRPr/>
          </a:p>
        </p:txBody>
      </p:sp>
      <p:sp>
        <p:nvSpPr>
          <p:cNvPr id="272" name="Google Shape;272;p12"/>
          <p:cNvSpPr txBox="1"/>
          <p:nvPr/>
        </p:nvSpPr>
        <p:spPr>
          <a:xfrm>
            <a:off x="1753391" y="3115095"/>
            <a:ext cx="7771610" cy="596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iSpring is one of the few LMS vendors that have customer success teams who support their clients and help them achieve results.</a:t>
            </a:r>
            <a:endParaRPr/>
          </a:p>
        </p:txBody>
      </p:sp>
      <p:sp>
        <p:nvSpPr>
          <p:cNvPr id="273" name="Google Shape;273;p12"/>
          <p:cNvSpPr txBox="1"/>
          <p:nvPr/>
        </p:nvSpPr>
        <p:spPr>
          <a:xfrm>
            <a:off x="1753391" y="4509088"/>
            <a:ext cx="777161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With iSpring, we reduce training costs while increasing productivity.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3"/>
          <p:cNvSpPr txBox="1"/>
          <p:nvPr/>
        </p:nvSpPr>
        <p:spPr>
          <a:xfrm>
            <a:off x="967173" y="523441"/>
            <a:ext cx="64634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[Your company logo]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13"/>
          <p:cNvSpPr txBox="1"/>
          <p:nvPr/>
        </p:nvSpPr>
        <p:spPr>
          <a:xfrm>
            <a:off x="948123" y="4250679"/>
            <a:ext cx="6182927" cy="840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Questions</a:t>
            </a:r>
            <a:endParaRPr sz="5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4"/>
          <p:cNvSpPr txBox="1"/>
          <p:nvPr/>
        </p:nvSpPr>
        <p:spPr>
          <a:xfrm>
            <a:off x="967173" y="523441"/>
            <a:ext cx="64634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[Your company logo]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p14"/>
          <p:cNvSpPr txBox="1"/>
          <p:nvPr/>
        </p:nvSpPr>
        <p:spPr>
          <a:xfrm>
            <a:off x="948123" y="4250679"/>
            <a:ext cx="6182927" cy="840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Thank you!</a:t>
            </a:r>
            <a:endParaRPr sz="5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/>
          <p:nvPr/>
        </p:nvSpPr>
        <p:spPr>
          <a:xfrm>
            <a:off x="1203317" y="4540237"/>
            <a:ext cx="68802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Learning management system (LMS) </a:t>
            </a:r>
            <a:endParaRPr sz="2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0" name="Google Shape;100;p2"/>
          <p:cNvSpPr/>
          <p:nvPr/>
        </p:nvSpPr>
        <p:spPr>
          <a:xfrm rot="-5400000" flipH="1">
            <a:off x="474119" y="5198522"/>
            <a:ext cx="1091232" cy="6872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2"/>
          <p:cNvSpPr txBox="1"/>
          <p:nvPr/>
        </p:nvSpPr>
        <p:spPr>
          <a:xfrm>
            <a:off x="967173" y="523441"/>
            <a:ext cx="646341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[Your company logo]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/>
          <p:nvPr/>
        </p:nvSpPr>
        <p:spPr>
          <a:xfrm>
            <a:off x="1098551" y="2874964"/>
            <a:ext cx="10058399" cy="1076325"/>
          </a:xfrm>
          <a:prstGeom prst="roundRect">
            <a:avLst>
              <a:gd name="adj" fmla="val 783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3"/>
          <p:cNvSpPr/>
          <p:nvPr/>
        </p:nvSpPr>
        <p:spPr>
          <a:xfrm>
            <a:off x="1098551" y="4140203"/>
            <a:ext cx="10058399" cy="1076325"/>
          </a:xfrm>
          <a:prstGeom prst="roundRect">
            <a:avLst>
              <a:gd name="adj" fmla="val 783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3"/>
          <p:cNvSpPr/>
          <p:nvPr/>
        </p:nvSpPr>
        <p:spPr>
          <a:xfrm>
            <a:off x="1060451" y="1609725"/>
            <a:ext cx="10096499" cy="1076325"/>
          </a:xfrm>
          <a:prstGeom prst="roundRect">
            <a:avLst>
              <a:gd name="adj" fmla="val 783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3"/>
          <p:cNvSpPr txBox="1">
            <a:spLocks noGrp="1"/>
          </p:cNvSpPr>
          <p:nvPr>
            <p:ph type="body" idx="1"/>
          </p:nvPr>
        </p:nvSpPr>
        <p:spPr>
          <a:xfrm>
            <a:off x="1772839" y="1863724"/>
            <a:ext cx="9231711" cy="568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n-US" sz="1600">
                <a:latin typeface="Montserrat"/>
                <a:ea typeface="Montserrat"/>
                <a:cs typeface="Montserrat"/>
                <a:sym typeface="Montserrat"/>
              </a:rPr>
              <a:t>Modern training platforms enable companies to train employees and conduct knowledge assessments anytime, anywhere – whether at the office or on an airplane.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0" name="Google Shape;110;p3"/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53DD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3"/>
          <p:cNvSpPr txBox="1"/>
          <p:nvPr/>
        </p:nvSpPr>
        <p:spPr>
          <a:xfrm>
            <a:off x="971550" y="444844"/>
            <a:ext cx="10439399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</a:pPr>
            <a:r>
              <a:rPr lang="en-US" sz="2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 </a:t>
            </a:r>
            <a:r>
              <a:rPr lang="en-US" sz="2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LMS Market</a:t>
            </a:r>
            <a:endParaRPr sz="28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2" name="Google Shape;112;p3"/>
          <p:cNvSpPr txBox="1"/>
          <p:nvPr/>
        </p:nvSpPr>
        <p:spPr>
          <a:xfrm>
            <a:off x="1772839" y="3033716"/>
            <a:ext cx="9128921" cy="806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All LMS vendors describe their solutions in a similar manner: it’s easy to use and has rich functionality, yet costs less than alternatives. But when you test-drive them, you see how different all platforms really are.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3" name="Google Shape;113;p3"/>
          <p:cNvSpPr txBox="1"/>
          <p:nvPr/>
        </p:nvSpPr>
        <p:spPr>
          <a:xfrm>
            <a:off x="1772839" y="4392615"/>
            <a:ext cx="9071771" cy="5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To select the best-fitting LMS for our case, we should first identify training goals precisely and determine where, how, and for whom the LMS will be used.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" name="Google Shape;114;p3"/>
          <p:cNvSpPr txBox="1"/>
          <p:nvPr/>
        </p:nvSpPr>
        <p:spPr>
          <a:xfrm>
            <a:off x="1206896" y="1711282"/>
            <a:ext cx="342900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3DD0"/>
              </a:buClr>
              <a:buSzPts val="4800"/>
              <a:buFont typeface="Montserrat"/>
              <a:buNone/>
            </a:pPr>
            <a:r>
              <a:rPr lang="en-US" sz="4800" b="1">
                <a:solidFill>
                  <a:srgbClr val="153DD0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 sz="4800" b="1">
              <a:solidFill>
                <a:srgbClr val="153DD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5" name="Google Shape;115;p3"/>
          <p:cNvSpPr txBox="1"/>
          <p:nvPr/>
        </p:nvSpPr>
        <p:spPr>
          <a:xfrm>
            <a:off x="1206896" y="2992395"/>
            <a:ext cx="342900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3DD0"/>
              </a:buClr>
              <a:buSzPts val="4800"/>
              <a:buFont typeface="Montserrat"/>
              <a:buNone/>
            </a:pPr>
            <a:r>
              <a:rPr lang="en-US" sz="4800" b="1">
                <a:solidFill>
                  <a:srgbClr val="153DD0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sz="4800" b="1">
              <a:solidFill>
                <a:srgbClr val="153DD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6" name="Google Shape;116;p3"/>
          <p:cNvSpPr txBox="1"/>
          <p:nvPr/>
        </p:nvSpPr>
        <p:spPr>
          <a:xfrm>
            <a:off x="1206896" y="4241760"/>
            <a:ext cx="342900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3DD0"/>
              </a:buClr>
              <a:buSzPts val="4800"/>
              <a:buFont typeface="Montserrat"/>
              <a:buNone/>
            </a:pPr>
            <a:r>
              <a:rPr lang="en-US" sz="4800" b="1">
                <a:solidFill>
                  <a:srgbClr val="153DD0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sz="4800" b="1">
              <a:solidFill>
                <a:srgbClr val="153DD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/>
          <p:nvPr/>
        </p:nvSpPr>
        <p:spPr>
          <a:xfrm>
            <a:off x="4446747" y="3990084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4"/>
          <p:cNvSpPr/>
          <p:nvPr/>
        </p:nvSpPr>
        <p:spPr>
          <a:xfrm>
            <a:off x="1016401" y="3990084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4"/>
          <p:cNvSpPr/>
          <p:nvPr/>
        </p:nvSpPr>
        <p:spPr>
          <a:xfrm>
            <a:off x="4446747" y="2128982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4"/>
          <p:cNvSpPr/>
          <p:nvPr/>
        </p:nvSpPr>
        <p:spPr>
          <a:xfrm>
            <a:off x="7885473" y="2128982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4"/>
          <p:cNvSpPr/>
          <p:nvPr/>
        </p:nvSpPr>
        <p:spPr>
          <a:xfrm>
            <a:off x="1016401" y="2128982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4"/>
          <p:cNvSpPr txBox="1"/>
          <p:nvPr/>
        </p:nvSpPr>
        <p:spPr>
          <a:xfrm>
            <a:off x="4668744" y="4217081"/>
            <a:ext cx="2509363" cy="260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Mobile learning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8" name="Google Shape;128;p4"/>
          <p:cNvSpPr txBox="1"/>
          <p:nvPr/>
        </p:nvSpPr>
        <p:spPr>
          <a:xfrm>
            <a:off x="8121876" y="2389490"/>
            <a:ext cx="2393583" cy="270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Illustrative reports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9" name="Google Shape;129;p4"/>
          <p:cNvSpPr txBox="1"/>
          <p:nvPr/>
        </p:nvSpPr>
        <p:spPr>
          <a:xfrm>
            <a:off x="1239580" y="2389490"/>
            <a:ext cx="2928388" cy="270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Learning tracks for each role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0" name="Google Shape;130;p4"/>
          <p:cNvSpPr txBox="1"/>
          <p:nvPr/>
        </p:nvSpPr>
        <p:spPr>
          <a:xfrm>
            <a:off x="4679008" y="2389490"/>
            <a:ext cx="2464031" cy="270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Online assessments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1" name="Google Shape;131;p4"/>
          <p:cNvSpPr txBox="1"/>
          <p:nvPr/>
        </p:nvSpPr>
        <p:spPr>
          <a:xfrm>
            <a:off x="1239580" y="4217081"/>
            <a:ext cx="2636617" cy="260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An effective tool for supervisors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2" name="Google Shape;132;p4"/>
          <p:cNvSpPr txBox="1"/>
          <p:nvPr/>
        </p:nvSpPr>
        <p:spPr>
          <a:xfrm>
            <a:off x="1239580" y="2680523"/>
            <a:ext cx="2928388" cy="891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can create an individual training program for each job role or department. For example, a two-week onboarding program for new hires or a six-month training for sales managers.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3" name="Google Shape;133;p4"/>
          <p:cNvSpPr txBox="1"/>
          <p:nvPr/>
        </p:nvSpPr>
        <p:spPr>
          <a:xfrm>
            <a:off x="4679007" y="2680523"/>
            <a:ext cx="2532361" cy="568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can quickly identify skill and knowledge gaps by assigning interactive assessments and surveys.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4" name="Google Shape;134;p4"/>
          <p:cNvSpPr txBox="1"/>
          <p:nvPr/>
        </p:nvSpPr>
        <p:spPr>
          <a:xfrm>
            <a:off x="1239580" y="4492931"/>
            <a:ext cx="2636617" cy="729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They can create training content with ease and control the training of their subordinates (receive reports, check home assignments, and more).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5" name="Google Shape;135;p4"/>
          <p:cNvSpPr txBox="1"/>
          <p:nvPr/>
        </p:nvSpPr>
        <p:spPr>
          <a:xfrm>
            <a:off x="4663157" y="4492931"/>
            <a:ext cx="2860333" cy="891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 mobile app makes it easy for employees to train – especially those who don’t work with computers. They can train on their way home, during their free time – anytime, anywhere. Even when offline.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6" name="Google Shape;136;p4"/>
          <p:cNvSpPr txBox="1"/>
          <p:nvPr/>
        </p:nvSpPr>
        <p:spPr>
          <a:xfrm>
            <a:off x="8116290" y="2680523"/>
            <a:ext cx="2690151" cy="568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can monitor the training progress of each employee, a department, and the entire company in real time.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7" name="Google Shape;137;p4"/>
          <p:cNvSpPr txBox="1">
            <a:spLocks noGrp="1"/>
          </p:cNvSpPr>
          <p:nvPr>
            <p:ph type="title"/>
          </p:nvPr>
        </p:nvSpPr>
        <p:spPr>
          <a:xfrm>
            <a:off x="914400" y="444844"/>
            <a:ext cx="10439399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</a:pPr>
            <a:r>
              <a:rPr lang="en-US" sz="2800" b="1">
                <a:latin typeface="Montserrat"/>
                <a:ea typeface="Montserrat"/>
                <a:cs typeface="Montserrat"/>
                <a:sym typeface="Montserrat"/>
              </a:rPr>
              <a:t>Why do you need an LMS?</a:t>
            </a:r>
            <a:endParaRPr sz="2800"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8" name="Google Shape;138;p4"/>
          <p:cNvSpPr/>
          <p:nvPr/>
        </p:nvSpPr>
        <p:spPr>
          <a:xfrm>
            <a:off x="7885473" y="3990083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4"/>
          <p:cNvSpPr txBox="1"/>
          <p:nvPr/>
        </p:nvSpPr>
        <p:spPr>
          <a:xfrm>
            <a:off x="8116289" y="4217081"/>
            <a:ext cx="23937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K</a:t>
            </a: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nowledge</a:t>
            </a: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base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0" name="Google Shape;140;p4"/>
          <p:cNvSpPr txBox="1"/>
          <p:nvPr/>
        </p:nvSpPr>
        <p:spPr>
          <a:xfrm>
            <a:off x="8116288" y="4492931"/>
            <a:ext cx="2393583" cy="891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An LMS will preserve best company practices, valuable knowledge, and guarantees the high competency of the entire team.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1" name="Google Shape;141;p4"/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53DD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"/>
          <p:cNvSpPr/>
          <p:nvPr/>
        </p:nvSpPr>
        <p:spPr>
          <a:xfrm>
            <a:off x="4446747" y="3921038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/>
          <p:cNvSpPr/>
          <p:nvPr/>
        </p:nvSpPr>
        <p:spPr>
          <a:xfrm>
            <a:off x="1016401" y="3921038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5"/>
          <p:cNvSpPr/>
          <p:nvPr/>
        </p:nvSpPr>
        <p:spPr>
          <a:xfrm>
            <a:off x="4446747" y="2059936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5"/>
          <p:cNvSpPr/>
          <p:nvPr/>
        </p:nvSpPr>
        <p:spPr>
          <a:xfrm>
            <a:off x="7885473" y="2059936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5"/>
          <p:cNvSpPr/>
          <p:nvPr/>
        </p:nvSpPr>
        <p:spPr>
          <a:xfrm>
            <a:off x="1016401" y="2059936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5"/>
          <p:cNvSpPr txBox="1"/>
          <p:nvPr/>
        </p:nvSpPr>
        <p:spPr>
          <a:xfrm>
            <a:off x="4668744" y="4148035"/>
            <a:ext cx="2509363" cy="260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Supervisors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3" name="Google Shape;153;p5"/>
          <p:cNvSpPr txBox="1"/>
          <p:nvPr/>
        </p:nvSpPr>
        <p:spPr>
          <a:xfrm>
            <a:off x="8121876" y="2320444"/>
            <a:ext cx="23937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</a:t>
            </a: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easonable</a:t>
            </a: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price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4" name="Google Shape;154;p5"/>
          <p:cNvSpPr txBox="1"/>
          <p:nvPr/>
        </p:nvSpPr>
        <p:spPr>
          <a:xfrm>
            <a:off x="1239580" y="2320444"/>
            <a:ext cx="2928388" cy="270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Security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5" name="Google Shape;155;p5"/>
          <p:cNvSpPr txBox="1"/>
          <p:nvPr/>
        </p:nvSpPr>
        <p:spPr>
          <a:xfrm>
            <a:off x="4679008" y="2320444"/>
            <a:ext cx="2464031" cy="270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Intuitive UI</a:t>
            </a:r>
            <a:endParaRPr/>
          </a:p>
        </p:txBody>
      </p:sp>
      <p:sp>
        <p:nvSpPr>
          <p:cNvPr id="156" name="Google Shape;156;p5"/>
          <p:cNvSpPr txBox="1"/>
          <p:nvPr/>
        </p:nvSpPr>
        <p:spPr>
          <a:xfrm>
            <a:off x="1239580" y="4148035"/>
            <a:ext cx="2334211" cy="438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Know the team’s qualifications precisely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7" name="Google Shape;157;p5"/>
          <p:cNvSpPr txBox="1"/>
          <p:nvPr/>
        </p:nvSpPr>
        <p:spPr>
          <a:xfrm>
            <a:off x="1239580" y="2626637"/>
            <a:ext cx="2928388" cy="407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 platform must preserve confidential corporate information.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8" name="Google Shape;158;p5"/>
          <p:cNvSpPr txBox="1"/>
          <p:nvPr/>
        </p:nvSpPr>
        <p:spPr>
          <a:xfrm>
            <a:off x="4679007" y="2626637"/>
            <a:ext cx="2352221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The platform should be easy for everyone to use.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9" name="Google Shape;159;p5"/>
          <p:cNvSpPr txBox="1"/>
          <p:nvPr/>
        </p:nvSpPr>
        <p:spPr>
          <a:xfrm>
            <a:off x="1239580" y="4648595"/>
            <a:ext cx="2493143" cy="406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Conduct regular personnel assessments.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0" name="Google Shape;160;p5"/>
          <p:cNvSpPr txBox="1"/>
          <p:nvPr/>
        </p:nvSpPr>
        <p:spPr>
          <a:xfrm>
            <a:off x="4663158" y="4633435"/>
            <a:ext cx="2368070" cy="407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Add ___ supervisors as training administrators.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1" name="Google Shape;161;p5"/>
          <p:cNvSpPr txBox="1"/>
          <p:nvPr/>
        </p:nvSpPr>
        <p:spPr>
          <a:xfrm>
            <a:off x="8116290" y="2611477"/>
            <a:ext cx="2393583" cy="245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[add description]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2" name="Google Shape;162;p5"/>
          <p:cNvSpPr txBox="1">
            <a:spLocks noGrp="1"/>
          </p:cNvSpPr>
          <p:nvPr>
            <p:ph type="title"/>
          </p:nvPr>
        </p:nvSpPr>
        <p:spPr>
          <a:xfrm>
            <a:off x="952500" y="444844"/>
            <a:ext cx="10439399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</a:pPr>
            <a:r>
              <a:rPr lang="en-US" sz="2800" b="1">
                <a:latin typeface="Montserrat"/>
                <a:ea typeface="Montserrat"/>
                <a:cs typeface="Montserrat"/>
                <a:sym typeface="Montserrat"/>
              </a:rPr>
              <a:t>Our top priorities</a:t>
            </a:r>
            <a:endParaRPr sz="2800"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3" name="Google Shape;163;p5"/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53DD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5"/>
          <p:cNvSpPr/>
          <p:nvPr/>
        </p:nvSpPr>
        <p:spPr>
          <a:xfrm>
            <a:off x="7885473" y="3921038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5"/>
          <p:cNvSpPr txBox="1"/>
          <p:nvPr/>
        </p:nvSpPr>
        <p:spPr>
          <a:xfrm>
            <a:off x="8121876" y="4148035"/>
            <a:ext cx="2393583" cy="270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[Add a </a:t>
            </a: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title</a:t>
            </a: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]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6" name="Google Shape;166;p5"/>
          <p:cNvSpPr txBox="1"/>
          <p:nvPr/>
        </p:nvSpPr>
        <p:spPr>
          <a:xfrm>
            <a:off x="8116290" y="4472579"/>
            <a:ext cx="2393583" cy="245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[add description]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6"/>
          <p:cNvSpPr/>
          <p:nvPr/>
        </p:nvSpPr>
        <p:spPr>
          <a:xfrm>
            <a:off x="1098551" y="2874964"/>
            <a:ext cx="9378158" cy="1076325"/>
          </a:xfrm>
          <a:prstGeom prst="roundRect">
            <a:avLst>
              <a:gd name="adj" fmla="val 783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6"/>
          <p:cNvSpPr/>
          <p:nvPr/>
        </p:nvSpPr>
        <p:spPr>
          <a:xfrm>
            <a:off x="1098551" y="4140203"/>
            <a:ext cx="9378158" cy="1308097"/>
          </a:xfrm>
          <a:prstGeom prst="roundRect">
            <a:avLst>
              <a:gd name="adj" fmla="val 783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6"/>
          <p:cNvSpPr/>
          <p:nvPr/>
        </p:nvSpPr>
        <p:spPr>
          <a:xfrm>
            <a:off x="1060451" y="1609725"/>
            <a:ext cx="9378158" cy="1076325"/>
          </a:xfrm>
          <a:prstGeom prst="roundRect">
            <a:avLst>
              <a:gd name="adj" fmla="val 783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6"/>
          <p:cNvSpPr txBox="1"/>
          <p:nvPr/>
        </p:nvSpPr>
        <p:spPr>
          <a:xfrm>
            <a:off x="1206896" y="1711282"/>
            <a:ext cx="342900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3DD0"/>
              </a:buClr>
              <a:buSzPts val="4800"/>
              <a:buFont typeface="Montserrat"/>
              <a:buNone/>
            </a:pPr>
            <a:r>
              <a:rPr lang="en-US" sz="4800" b="1">
                <a:solidFill>
                  <a:srgbClr val="153DD0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 sz="4800" b="1">
              <a:solidFill>
                <a:srgbClr val="153DD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5" name="Google Shape;175;p6"/>
          <p:cNvSpPr txBox="1"/>
          <p:nvPr/>
        </p:nvSpPr>
        <p:spPr>
          <a:xfrm>
            <a:off x="1206896" y="2992395"/>
            <a:ext cx="342900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3DD0"/>
              </a:buClr>
              <a:buSzPts val="4800"/>
              <a:buFont typeface="Montserrat"/>
              <a:buNone/>
            </a:pPr>
            <a:r>
              <a:rPr lang="en-US" sz="4800" b="1">
                <a:solidFill>
                  <a:srgbClr val="153DD0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sz="4800" b="1">
              <a:solidFill>
                <a:srgbClr val="153DD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6" name="Google Shape;176;p6"/>
          <p:cNvSpPr txBox="1"/>
          <p:nvPr/>
        </p:nvSpPr>
        <p:spPr>
          <a:xfrm>
            <a:off x="1206896" y="4343764"/>
            <a:ext cx="342900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3DD0"/>
              </a:buClr>
              <a:buSzPts val="4800"/>
              <a:buFont typeface="Montserrat"/>
              <a:buNone/>
            </a:pPr>
            <a:r>
              <a:rPr lang="en-US" sz="4800" b="1">
                <a:solidFill>
                  <a:srgbClr val="153DD0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sz="4800" b="1">
              <a:solidFill>
                <a:srgbClr val="153DD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7" name="Google Shape;177;p6"/>
          <p:cNvSpPr txBox="1"/>
          <p:nvPr/>
        </p:nvSpPr>
        <p:spPr>
          <a:xfrm>
            <a:off x="1753391" y="1849856"/>
            <a:ext cx="9000441" cy="596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Decrease the time needed to train employees by __%.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An employee completes their tasks faster and increases revenues.</a:t>
            </a:r>
            <a:endParaRPr/>
          </a:p>
        </p:txBody>
      </p:sp>
      <p:sp>
        <p:nvSpPr>
          <p:cNvPr id="178" name="Google Shape;178;p6"/>
          <p:cNvSpPr txBox="1">
            <a:spLocks noGrp="1"/>
          </p:cNvSpPr>
          <p:nvPr>
            <p:ph type="title"/>
          </p:nvPr>
        </p:nvSpPr>
        <p:spPr>
          <a:xfrm>
            <a:off x="952500" y="444844"/>
            <a:ext cx="10439399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</a:pPr>
            <a:r>
              <a:rPr lang="en-US" sz="2800" b="1">
                <a:latin typeface="Montserrat"/>
                <a:ea typeface="Montserrat"/>
                <a:cs typeface="Montserrat"/>
                <a:sym typeface="Montserrat"/>
              </a:rPr>
              <a:t>Our business goals and objectives</a:t>
            </a:r>
            <a:endParaRPr sz="2800"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9" name="Google Shape;179;p6"/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53DD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6"/>
          <p:cNvSpPr txBox="1"/>
          <p:nvPr/>
        </p:nvSpPr>
        <p:spPr>
          <a:xfrm>
            <a:off x="1753390" y="3115095"/>
            <a:ext cx="9000441" cy="596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Increase the average check by __%.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Higher overall profit.</a:t>
            </a:r>
            <a:endParaRPr/>
          </a:p>
        </p:txBody>
      </p:sp>
      <p:sp>
        <p:nvSpPr>
          <p:cNvPr id="181" name="Google Shape;181;p6"/>
          <p:cNvSpPr txBox="1"/>
          <p:nvPr/>
        </p:nvSpPr>
        <p:spPr>
          <a:xfrm>
            <a:off x="1846263" y="4241760"/>
            <a:ext cx="6288087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Cut onboarding time by __% and the cost by __%.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Decrease turnover during the trial period.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 new hire  performs their duties faster and starts working to increase the business’ profit sooner.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"/>
          <p:cNvSpPr/>
          <p:nvPr/>
        </p:nvSpPr>
        <p:spPr>
          <a:xfrm>
            <a:off x="1069179" y="2102452"/>
            <a:ext cx="2282889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7"/>
          <p:cNvSpPr txBox="1"/>
          <p:nvPr/>
        </p:nvSpPr>
        <p:spPr>
          <a:xfrm>
            <a:off x="1292358" y="2362960"/>
            <a:ext cx="2928388" cy="260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Clear information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9" name="Google Shape;189;p7"/>
          <p:cNvSpPr txBox="1"/>
          <p:nvPr/>
        </p:nvSpPr>
        <p:spPr>
          <a:xfrm>
            <a:off x="1292358" y="2669153"/>
            <a:ext cx="1824578" cy="730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How easy is it to find info about an LMS? Does the vendor offer a demo and a trial version?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0" name="Google Shape;190;p7"/>
          <p:cNvSpPr txBox="1">
            <a:spLocks noGrp="1"/>
          </p:cNvSpPr>
          <p:nvPr>
            <p:ph type="title"/>
          </p:nvPr>
        </p:nvSpPr>
        <p:spPr>
          <a:xfrm>
            <a:off x="952500" y="444844"/>
            <a:ext cx="10439399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</a:pPr>
            <a:r>
              <a:rPr lang="en-US" sz="2800" b="1">
                <a:latin typeface="Montserrat"/>
                <a:ea typeface="Montserrat"/>
                <a:cs typeface="Montserrat"/>
                <a:sym typeface="Montserrat"/>
              </a:rPr>
              <a:t>What we’re looking for</a:t>
            </a:r>
            <a:endParaRPr sz="2800"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1" name="Google Shape;191;p7"/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53DD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7"/>
          <p:cNvSpPr/>
          <p:nvPr/>
        </p:nvSpPr>
        <p:spPr>
          <a:xfrm>
            <a:off x="3564819" y="2080177"/>
            <a:ext cx="2282889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7"/>
          <p:cNvSpPr txBox="1"/>
          <p:nvPr/>
        </p:nvSpPr>
        <p:spPr>
          <a:xfrm>
            <a:off x="3787998" y="2340685"/>
            <a:ext cx="2928388" cy="260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Ease of use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4" name="Google Shape;194;p7"/>
          <p:cNvSpPr txBox="1"/>
          <p:nvPr/>
        </p:nvSpPr>
        <p:spPr>
          <a:xfrm>
            <a:off x="3787998" y="2646878"/>
            <a:ext cx="1824578" cy="730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How easy is it for users and admins to use the LMS with no special training?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5" name="Google Shape;195;p7"/>
          <p:cNvSpPr/>
          <p:nvPr/>
        </p:nvSpPr>
        <p:spPr>
          <a:xfrm>
            <a:off x="6060459" y="2080177"/>
            <a:ext cx="2282889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7"/>
          <p:cNvSpPr txBox="1"/>
          <p:nvPr/>
        </p:nvSpPr>
        <p:spPr>
          <a:xfrm>
            <a:off x="6283638" y="2340685"/>
            <a:ext cx="2928388" cy="260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Communication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7" name="Google Shape;197;p7"/>
          <p:cNvSpPr txBox="1"/>
          <p:nvPr/>
        </p:nvSpPr>
        <p:spPr>
          <a:xfrm>
            <a:off x="6283638" y="2646878"/>
            <a:ext cx="1824578" cy="730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How can users ask questions and share their experience regarding training content?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8" name="Google Shape;198;p7"/>
          <p:cNvSpPr/>
          <p:nvPr/>
        </p:nvSpPr>
        <p:spPr>
          <a:xfrm>
            <a:off x="8551110" y="2080177"/>
            <a:ext cx="2282889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7"/>
          <p:cNvSpPr txBox="1"/>
          <p:nvPr/>
        </p:nvSpPr>
        <p:spPr>
          <a:xfrm>
            <a:off x="8774289" y="2340685"/>
            <a:ext cx="1424530" cy="438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Training stats and reports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0" name="Google Shape;200;p7"/>
          <p:cNvSpPr txBox="1"/>
          <p:nvPr/>
        </p:nvSpPr>
        <p:spPr>
          <a:xfrm>
            <a:off x="8774289" y="2786578"/>
            <a:ext cx="1824578" cy="730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How insightful and illustrative are reports? How easy is it to access them?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1" name="Google Shape;201;p7"/>
          <p:cNvSpPr/>
          <p:nvPr/>
        </p:nvSpPr>
        <p:spPr>
          <a:xfrm>
            <a:off x="1069179" y="4028626"/>
            <a:ext cx="2282889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7"/>
          <p:cNvSpPr txBox="1"/>
          <p:nvPr/>
        </p:nvSpPr>
        <p:spPr>
          <a:xfrm>
            <a:off x="1292358" y="4289134"/>
            <a:ext cx="2928388" cy="260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Training management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3" name="Google Shape;203;p7"/>
          <p:cNvSpPr txBox="1"/>
          <p:nvPr/>
        </p:nvSpPr>
        <p:spPr>
          <a:xfrm>
            <a:off x="1292358" y="4595327"/>
            <a:ext cx="1824578" cy="891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What functions does an LMS have regarding creation, uploading, editing, and delivering training content?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4" name="Google Shape;204;p7"/>
          <p:cNvSpPr/>
          <p:nvPr/>
        </p:nvSpPr>
        <p:spPr>
          <a:xfrm>
            <a:off x="3564819" y="4006351"/>
            <a:ext cx="2282889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7"/>
          <p:cNvSpPr txBox="1"/>
          <p:nvPr/>
        </p:nvSpPr>
        <p:spPr>
          <a:xfrm>
            <a:off x="3787998" y="4266859"/>
            <a:ext cx="2928388" cy="260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User management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6" name="Google Shape;206;p7"/>
          <p:cNvSpPr txBox="1"/>
          <p:nvPr/>
        </p:nvSpPr>
        <p:spPr>
          <a:xfrm>
            <a:off x="3787998" y="4573052"/>
            <a:ext cx="1824578" cy="891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How easy is it to add new users and assign them courses? What features does an LMS have to help you plan training?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7" name="Google Shape;207;p7"/>
          <p:cNvSpPr/>
          <p:nvPr/>
        </p:nvSpPr>
        <p:spPr>
          <a:xfrm>
            <a:off x="6060459" y="4006351"/>
            <a:ext cx="2282889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7"/>
          <p:cNvSpPr txBox="1"/>
          <p:nvPr/>
        </p:nvSpPr>
        <p:spPr>
          <a:xfrm>
            <a:off x="6283638" y="4266859"/>
            <a:ext cx="2928388" cy="260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Settings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9" name="Google Shape;209;p7"/>
          <p:cNvSpPr txBox="1"/>
          <p:nvPr/>
        </p:nvSpPr>
        <p:spPr>
          <a:xfrm>
            <a:off x="6283638" y="4573052"/>
            <a:ext cx="1824578" cy="568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How easy is it to set up an LMS and edit its settings later on?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0" name="Google Shape;210;p7"/>
          <p:cNvSpPr/>
          <p:nvPr/>
        </p:nvSpPr>
        <p:spPr>
          <a:xfrm>
            <a:off x="8551110" y="4006351"/>
            <a:ext cx="2282889" cy="1729995"/>
          </a:xfrm>
          <a:prstGeom prst="roundRect">
            <a:avLst>
              <a:gd name="adj" fmla="val 1344"/>
            </a:avLst>
          </a:prstGeom>
          <a:solidFill>
            <a:schemeClr val="lt1"/>
          </a:solidFill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7"/>
          <p:cNvSpPr txBox="1"/>
          <p:nvPr/>
        </p:nvSpPr>
        <p:spPr>
          <a:xfrm>
            <a:off x="8774289" y="4266859"/>
            <a:ext cx="1424400" cy="4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Price and license </a:t>
            </a:r>
            <a:r>
              <a:rPr lang="en-US" sz="11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policy</a:t>
            </a:r>
            <a:endParaRPr sz="11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2" name="Google Shape;212;p7"/>
          <p:cNvSpPr txBox="1"/>
          <p:nvPr/>
        </p:nvSpPr>
        <p:spPr>
          <a:xfrm>
            <a:off x="8774289" y="4712752"/>
            <a:ext cx="1824578" cy="568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What does an LMS’s price depend on? What’s the lowest cost?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8"/>
          <p:cNvSpPr txBox="1">
            <a:spLocks noGrp="1"/>
          </p:cNvSpPr>
          <p:nvPr>
            <p:ph type="body" idx="1"/>
          </p:nvPr>
        </p:nvSpPr>
        <p:spPr>
          <a:xfrm>
            <a:off x="1012030" y="1600172"/>
            <a:ext cx="4171950" cy="2730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n-US" sz="1600">
                <a:latin typeface="Montserrat"/>
                <a:ea typeface="Montserrat"/>
                <a:cs typeface="Montserrat"/>
                <a:sym typeface="Montserrat"/>
              </a:rPr>
              <a:t>Major benefits: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53DD0"/>
              </a:buClr>
              <a:buSzPts val="1440"/>
              <a:buChar char="•"/>
            </a:pPr>
            <a:r>
              <a:rPr lang="en-US" sz="1200">
                <a:latin typeface="Montserrat"/>
                <a:ea typeface="Montserrat"/>
                <a:cs typeface="Montserrat"/>
                <a:sym typeface="Montserrat"/>
              </a:rPr>
              <a:t>One of the best LMSs according to top industry experts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53DD0"/>
              </a:buClr>
              <a:buSzPts val="1440"/>
              <a:buChar char="•"/>
            </a:pPr>
            <a:r>
              <a:rPr lang="en-US" sz="1200">
                <a:latin typeface="Montserrat"/>
                <a:ea typeface="Montserrat"/>
                <a:cs typeface="Montserrat"/>
                <a:sym typeface="Montserrat"/>
              </a:rPr>
              <a:t>Quick launch – the platform is all set up immediately after it is purchased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53DD0"/>
              </a:buClr>
              <a:buSzPts val="1440"/>
              <a:buChar char="•"/>
            </a:pPr>
            <a:r>
              <a:rPr lang="en-US" sz="1200">
                <a:latin typeface="Montserrat"/>
                <a:ea typeface="Montserrat"/>
                <a:cs typeface="Montserrat"/>
                <a:sym typeface="Montserrat"/>
              </a:rPr>
              <a:t>A free mobile app that enables employees           to train offline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53DD0"/>
              </a:buClr>
              <a:buSzPts val="1440"/>
              <a:buChar char="•"/>
            </a:pPr>
            <a:r>
              <a:rPr lang="en-US" sz="1200">
                <a:latin typeface="Montserrat"/>
                <a:ea typeface="Montserrat"/>
                <a:cs typeface="Montserrat"/>
                <a:sym typeface="Montserrat"/>
              </a:rPr>
              <a:t>A modern intuitive interface – a market leader 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53DD0"/>
              </a:buClr>
              <a:buSzPts val="1440"/>
              <a:buChar char="•"/>
            </a:pPr>
            <a:r>
              <a:rPr lang="en-US" sz="1200">
                <a:latin typeface="Montserrat"/>
                <a:ea typeface="Montserrat"/>
                <a:cs typeface="Montserrat"/>
                <a:sym typeface="Montserrat"/>
              </a:rPr>
              <a:t>Unlimited data storage</a:t>
            </a:r>
            <a:endParaRPr/>
          </a:p>
        </p:txBody>
      </p:sp>
      <p:sp>
        <p:nvSpPr>
          <p:cNvPr id="218" name="Google Shape;218;p8"/>
          <p:cNvSpPr txBox="1">
            <a:spLocks noGrp="1"/>
          </p:cNvSpPr>
          <p:nvPr>
            <p:ph type="title"/>
          </p:nvPr>
        </p:nvSpPr>
        <p:spPr>
          <a:xfrm>
            <a:off x="952500" y="444844"/>
            <a:ext cx="10439399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</a:pPr>
            <a:r>
              <a:rPr lang="en-US" sz="2800" b="1">
                <a:latin typeface="Montserrat"/>
                <a:ea typeface="Montserrat"/>
                <a:cs typeface="Montserrat"/>
                <a:sym typeface="Montserrat"/>
              </a:rPr>
              <a:t>Why iSpring LMS?</a:t>
            </a:r>
            <a:endParaRPr sz="2800"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9" name="Google Shape;219;p8"/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53DD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8"/>
          <p:cNvSpPr txBox="1"/>
          <p:nvPr/>
        </p:nvSpPr>
        <p:spPr>
          <a:xfrm>
            <a:off x="6096000" y="1600172"/>
            <a:ext cx="4171950" cy="4981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3DD0"/>
              </a:buClr>
              <a:buSzPts val="1440"/>
              <a:buFont typeface="Arial"/>
              <a:buChar char="•"/>
            </a:pPr>
            <a:r>
              <a:rPr lang="en-US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Comes with iSpring Suite, a top authoring tool for creating interactive online courses, assessments, training videos, role-play simulations, and more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53DD0"/>
              </a:buClr>
              <a:buSzPts val="1440"/>
              <a:buFont typeface="Arial"/>
              <a:buChar char="•"/>
            </a:pPr>
            <a:r>
              <a:rPr lang="en-US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24/7 tech support, recognized as one of the best in the world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53DD0"/>
              </a:buClr>
              <a:buSzPts val="1440"/>
              <a:buFont typeface="Arial"/>
              <a:buChar char="•"/>
            </a:pPr>
            <a:r>
              <a:rPr lang="en-US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Free regular updates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53DD0"/>
              </a:buClr>
              <a:buSzPts val="1440"/>
              <a:buFont typeface="Arial"/>
              <a:buChar char="•"/>
            </a:pPr>
            <a:r>
              <a:rPr lang="en-US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All manuals, instructions, and other training materials are available at any time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53DD0"/>
              </a:buClr>
              <a:buSzPts val="1440"/>
              <a:buFont typeface="Arial"/>
              <a:buChar char="•"/>
            </a:pPr>
            <a:r>
              <a:rPr lang="en-US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No hidden costs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53DD0"/>
              </a:buClr>
              <a:buSzPts val="1440"/>
              <a:buFont typeface="Arial"/>
              <a:buChar char="•"/>
            </a:pPr>
            <a:r>
              <a:rPr lang="en-US" sz="1200" u="sng">
                <a:solidFill>
                  <a:srgbClr val="153DD0"/>
                </a:solid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Customer reviews</a:t>
            </a:r>
            <a:endParaRPr sz="1200">
              <a:solidFill>
                <a:srgbClr val="153DD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9"/>
          <p:cNvSpPr txBox="1"/>
          <p:nvPr/>
        </p:nvSpPr>
        <p:spPr>
          <a:xfrm>
            <a:off x="1007296" y="1610459"/>
            <a:ext cx="1996254" cy="28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High Tech &amp; Software</a:t>
            </a:r>
            <a:endParaRPr sz="1200" b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7" name="Google Shape;227;p9"/>
          <p:cNvSpPr txBox="1">
            <a:spLocks noGrp="1"/>
          </p:cNvSpPr>
          <p:nvPr>
            <p:ph type="title"/>
          </p:nvPr>
        </p:nvSpPr>
        <p:spPr>
          <a:xfrm>
            <a:off x="952500" y="444844"/>
            <a:ext cx="10439399" cy="873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</a:pPr>
            <a:r>
              <a:rPr lang="en-US" sz="2800" b="1">
                <a:latin typeface="Montserrat"/>
                <a:ea typeface="Montserrat"/>
                <a:cs typeface="Montserrat"/>
                <a:sym typeface="Montserrat"/>
              </a:rPr>
              <a:t>World-class brands choose iSpring</a:t>
            </a:r>
            <a:endParaRPr sz="2800"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8" name="Google Shape;228;p9"/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53DD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9"/>
          <p:cNvSpPr txBox="1"/>
          <p:nvPr/>
        </p:nvSpPr>
        <p:spPr>
          <a:xfrm>
            <a:off x="1007296" y="2430031"/>
            <a:ext cx="1996254" cy="28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Manufacturing</a:t>
            </a:r>
            <a:endParaRPr sz="1200" b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0" name="Google Shape;230;p9"/>
          <p:cNvSpPr txBox="1"/>
          <p:nvPr/>
        </p:nvSpPr>
        <p:spPr>
          <a:xfrm>
            <a:off x="1012058" y="3249603"/>
            <a:ext cx="2372491" cy="28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Consumer Products &amp; Retail</a:t>
            </a:r>
            <a:endParaRPr sz="1200" b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1" name="Google Shape;231;p9"/>
          <p:cNvSpPr txBox="1"/>
          <p:nvPr/>
        </p:nvSpPr>
        <p:spPr>
          <a:xfrm>
            <a:off x="1012058" y="4069175"/>
            <a:ext cx="2372491" cy="28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Automotive &amp; Transport</a:t>
            </a:r>
            <a:endParaRPr sz="1200" b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2" name="Google Shape;232;p9"/>
          <p:cNvSpPr txBox="1"/>
          <p:nvPr/>
        </p:nvSpPr>
        <p:spPr>
          <a:xfrm>
            <a:off x="1007296" y="4888747"/>
            <a:ext cx="2574104" cy="28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Healthcare &amp; Pharmaceuticals</a:t>
            </a:r>
            <a:endParaRPr sz="1200" b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3" name="Google Shape;233;p9"/>
          <p:cNvSpPr txBox="1"/>
          <p:nvPr/>
        </p:nvSpPr>
        <p:spPr>
          <a:xfrm>
            <a:off x="1007296" y="5708318"/>
            <a:ext cx="2574104" cy="28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Financial Services</a:t>
            </a:r>
            <a:endParaRPr sz="1200" b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34" name="Google Shape;234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79884" y="1370060"/>
            <a:ext cx="7280741" cy="48719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925</Words>
  <Application>Microsoft Office PowerPoint</Application>
  <PresentationFormat>Widescreen</PresentationFormat>
  <Paragraphs>112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Montserrat</vt:lpstr>
      <vt:lpstr>Calibri</vt:lpstr>
      <vt:lpstr>Roboto</vt:lpstr>
      <vt:lpstr>Arial</vt:lpstr>
      <vt:lpstr>Тема Office</vt:lpstr>
      <vt:lpstr>PowerPoint Presentation</vt:lpstr>
      <vt:lpstr>PowerPoint Presentation</vt:lpstr>
      <vt:lpstr>PowerPoint Presentation</vt:lpstr>
      <vt:lpstr>Why do you need an LMS?</vt:lpstr>
      <vt:lpstr>Our top priorities</vt:lpstr>
      <vt:lpstr>Our business goals and objectives</vt:lpstr>
      <vt:lpstr>What we’re looking for</vt:lpstr>
      <vt:lpstr>Why iSpring LMS?</vt:lpstr>
      <vt:lpstr>World-class brands choose iSpring</vt:lpstr>
      <vt:lpstr>A unique solution that powers the entire training cycle</vt:lpstr>
      <vt:lpstr>The economics of the project</vt:lpstr>
      <vt:lpstr>Conclusion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Прокопенко Елена</dc:creator>
  <cp:lastModifiedBy>Anastasia Obraztsova</cp:lastModifiedBy>
  <cp:revision>1</cp:revision>
  <dcterms:created xsi:type="dcterms:W3CDTF">2019-03-28T09:50:00Z</dcterms:created>
  <dcterms:modified xsi:type="dcterms:W3CDTF">2026-01-16T11:17:40Z</dcterms:modified>
</cp:coreProperties>
</file>